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0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7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3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6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9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8649-2DAC-4D1E-9680-8C8D496B581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E4F9E-DAF4-4DBC-AD9D-9DF898C2EE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5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/>
          <p:cNvSpPr/>
          <p:nvPr/>
        </p:nvSpPr>
        <p:spPr>
          <a:xfrm>
            <a:off x="0" y="2598988"/>
            <a:ext cx="12191999" cy="4596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Valor 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hora MÍNIMO </a:t>
            </a:r>
            <a:r>
              <a:rPr lang="es-ES" sz="2400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se mantiene</a:t>
            </a:r>
            <a:r>
              <a:rPr lang="es-ES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: Ed. Básica     	  	$14.403</a:t>
            </a:r>
          </a:p>
          <a:p>
            <a:pPr algn="ctr">
              <a:lnSpc>
                <a:spcPct val="100000"/>
              </a:lnSpc>
            </a:pPr>
            <a:r>
              <a:rPr lang="es-ES" sz="2400" dirty="0">
                <a:solidFill>
                  <a:srgbClr val="000000"/>
                </a:solidFill>
                <a:latin typeface="Segoe UI" panose="020B0502040204020203"/>
              </a:rPr>
              <a:t> </a:t>
            </a:r>
            <a:r>
              <a:rPr lang="es-ES" sz="2400" dirty="0" smtClean="0">
                <a:solidFill>
                  <a:srgbClr val="000000"/>
                </a:solidFill>
                <a:latin typeface="Segoe UI" panose="020B0502040204020203"/>
              </a:rPr>
              <a:t> 					Ed. Media 		$</a:t>
            </a:r>
            <a:r>
              <a:rPr lang="es-ES" sz="2400" dirty="0" smtClean="0">
                <a:solidFill>
                  <a:srgbClr val="000000"/>
                </a:solidFill>
                <a:latin typeface="Segoe UI" panose="020B0502040204020203"/>
              </a:rPr>
              <a:t>15.155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7" name="CustomShape 2"/>
          <p:cNvSpPr/>
          <p:nvPr/>
        </p:nvSpPr>
        <p:spPr>
          <a:xfrm>
            <a:off x="-209005" y="1449359"/>
            <a:ext cx="12527279" cy="64764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L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Remuneración Básica Mínima Nacional- RBMN- Valor Hora</a:t>
            </a:r>
            <a:endParaRPr lang="es-CL" sz="2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/>
              <a:cs typeface="Segoe UI" panose="020B0502040204020203" pitchFamily="34" charset="0"/>
            </a:endParaRPr>
          </a:p>
        </p:txBody>
      </p:sp>
      <p:sp>
        <p:nvSpPr>
          <p:cNvPr id="14" name="12 Rectángulo"/>
          <p:cNvSpPr/>
          <p:nvPr/>
        </p:nvSpPr>
        <p:spPr>
          <a:xfrm>
            <a:off x="1774929" y="-2163"/>
            <a:ext cx="8937625" cy="1117884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/>
          </a:p>
        </p:txBody>
      </p:sp>
      <p:sp>
        <p:nvSpPr>
          <p:cNvPr id="15" name="1 Título"/>
          <p:cNvSpPr txBox="1"/>
          <p:nvPr/>
        </p:nvSpPr>
        <p:spPr>
          <a:xfrm>
            <a:off x="1730375" y="26441"/>
            <a:ext cx="87582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SALARIO Y CARRERA DOCENTE</a:t>
            </a:r>
            <a:endParaRPr lang="es-CL" sz="3200" b="1" dirty="0">
              <a:solidFill>
                <a:schemeClr val="bg1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pic>
        <p:nvPicPr>
          <p:cNvPr id="24" name="37 Imagen" descr="educando para transformar en rojo (1)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4" y="274638"/>
            <a:ext cx="1560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36" y="188876"/>
            <a:ext cx="1011770" cy="818130"/>
          </a:xfrm>
          <a:prstGeom prst="rect">
            <a:avLst/>
          </a:prstGeom>
        </p:spPr>
      </p:pic>
      <p:sp>
        <p:nvSpPr>
          <p:cNvPr id="25" name="CustomShape 2"/>
          <p:cNvSpPr/>
          <p:nvPr/>
        </p:nvSpPr>
        <p:spPr>
          <a:xfrm>
            <a:off x="-209005" y="3331593"/>
            <a:ext cx="12527280" cy="64764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L" sz="2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Bono de Reconocimiento Profesional- BRP</a:t>
            </a:r>
            <a:endParaRPr lang="es-CL" sz="2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/>
              <a:cs typeface="Segoe UI" panose="020B0502040204020203" pitchFamily="34" charset="0"/>
            </a:endParaRPr>
          </a:p>
        </p:txBody>
      </p:sp>
      <p:sp>
        <p:nvSpPr>
          <p:cNvPr id="26" name="CustomShape 2"/>
          <p:cNvSpPr/>
          <p:nvPr/>
        </p:nvSpPr>
        <p:spPr>
          <a:xfrm>
            <a:off x="-209005" y="5349392"/>
            <a:ext cx="12527279" cy="64764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L" sz="2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Bonificación Proporcional y Bono de excedentes (SAE)</a:t>
            </a:r>
            <a:endParaRPr lang="es-CL" sz="2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/>
              <a:cs typeface="Segoe UI" panose="020B0502040204020203" pitchFamily="34" charset="0"/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7942217" y="2516968"/>
            <a:ext cx="1175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7937861" y="2878897"/>
            <a:ext cx="1175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ustomShape 1"/>
          <p:cNvSpPr/>
          <p:nvPr/>
        </p:nvSpPr>
        <p:spPr>
          <a:xfrm>
            <a:off x="1" y="6308049"/>
            <a:ext cx="12191998" cy="4596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dirty="0" smtClean="0">
                <a:solidFill>
                  <a:srgbClr val="000000"/>
                </a:solidFill>
                <a:latin typeface="Segoe UI" panose="020B0502040204020203"/>
              </a:rPr>
              <a:t>Desaparece</a:t>
            </a:r>
            <a:endParaRPr b="1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graphicFrame>
        <p:nvGraphicFramePr>
          <p:cNvPr id="29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68677"/>
              </p:ext>
            </p:extLst>
          </p:nvPr>
        </p:nvGraphicFramePr>
        <p:xfrm>
          <a:off x="3696788" y="4196805"/>
          <a:ext cx="6448087" cy="811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6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6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1 </a:t>
                      </a:r>
                      <a:r>
                        <a:rPr lang="es-CL" sz="2000" dirty="0" err="1" smtClean="0"/>
                        <a:t>hr</a:t>
                      </a:r>
                      <a:r>
                        <a:rPr lang="es-CL" sz="2000" dirty="0" smtClean="0"/>
                        <a:t>.</a:t>
                      </a:r>
                      <a:endParaRPr lang="es-CL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Sin</a:t>
                      </a:r>
                      <a:r>
                        <a:rPr lang="es-CL" sz="2000" baseline="0" dirty="0" smtClean="0"/>
                        <a:t> CPD</a:t>
                      </a:r>
                      <a:endParaRPr lang="es-CL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Con CPD</a:t>
                      </a:r>
                      <a:endParaRPr lang="es-CL" sz="20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6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TÍTULO</a:t>
                      </a:r>
                      <a:r>
                        <a:rPr lang="es-CL" sz="2000" baseline="0" dirty="0" smtClean="0"/>
                        <a:t> + MENCIÓN</a:t>
                      </a:r>
                      <a:endParaRPr lang="es-CL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/>
                        <a:t>$ 3.205</a:t>
                      </a:r>
                      <a:endParaRPr lang="es-CL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/>
                        <a:t>$ 11.248</a:t>
                      </a:r>
                      <a:endParaRPr lang="es-CL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CustomShape 1"/>
          <p:cNvSpPr/>
          <p:nvPr/>
        </p:nvSpPr>
        <p:spPr>
          <a:xfrm>
            <a:off x="1774929" y="4428807"/>
            <a:ext cx="9487379" cy="4596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2400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Aumenta</a:t>
            </a:r>
            <a:endParaRPr b="1"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96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5" grpId="0" animBg="1"/>
      <p:bldP spid="26" grpId="0" animBg="1"/>
      <p:bldP spid="28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/>
          <p:cNvSpPr/>
          <p:nvPr/>
        </p:nvSpPr>
        <p:spPr>
          <a:xfrm>
            <a:off x="971645" y="2697045"/>
            <a:ext cx="10165977" cy="19209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Asignación de 3,33</a:t>
            </a: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% (3,38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%) por </a:t>
            </a: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cada 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bienio</a:t>
            </a:r>
          </a:p>
          <a:p>
            <a:pPr algn="ctr">
              <a:lnSpc>
                <a:spcPct val="200000"/>
              </a:lnSpc>
            </a:pP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Tope de </a:t>
            </a: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15 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bienios</a:t>
            </a: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	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	 </a:t>
            </a:r>
            <a:r>
              <a:rPr lang="es-CL" sz="2400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50% de la </a:t>
            </a: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RBMN</a:t>
            </a:r>
          </a:p>
          <a:p>
            <a:pPr algn="ctr">
              <a:lnSpc>
                <a:spcPct val="200000"/>
              </a:lnSpc>
            </a:pPr>
            <a:r>
              <a:rPr lang="es-CL" sz="2400" dirty="0" smtClean="0">
                <a:solidFill>
                  <a:srgbClr val="000000"/>
                </a:solidFill>
                <a:latin typeface="Segoe UI" panose="020B0502040204020203"/>
              </a:rPr>
              <a:t>Sólo para sector Municipal y SLE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13" name="12 Rectángulo"/>
          <p:cNvSpPr/>
          <p:nvPr/>
        </p:nvSpPr>
        <p:spPr>
          <a:xfrm>
            <a:off x="1774929" y="-2163"/>
            <a:ext cx="8937625" cy="1117884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/>
          </a:p>
        </p:txBody>
      </p:sp>
      <p:pic>
        <p:nvPicPr>
          <p:cNvPr id="25" name="37 Imagen" descr="educando para transformar en rojo (1)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4" y="274638"/>
            <a:ext cx="1560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36" y="188876"/>
            <a:ext cx="1011770" cy="818130"/>
          </a:xfrm>
          <a:prstGeom prst="rect">
            <a:avLst/>
          </a:prstGeom>
        </p:spPr>
      </p:pic>
      <p:sp>
        <p:nvSpPr>
          <p:cNvPr id="27" name="1 Título"/>
          <p:cNvSpPr txBox="1"/>
          <p:nvPr/>
        </p:nvSpPr>
        <p:spPr>
          <a:xfrm>
            <a:off x="1730375" y="26441"/>
            <a:ext cx="87582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SALARIO Y CARRERA DOCENTE</a:t>
            </a:r>
            <a:endParaRPr lang="es-CL" sz="3200" b="1" dirty="0">
              <a:solidFill>
                <a:schemeClr val="bg1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8" name="CustomShape 2"/>
          <p:cNvSpPr/>
          <p:nvPr/>
        </p:nvSpPr>
        <p:spPr>
          <a:xfrm>
            <a:off x="-209005" y="1449359"/>
            <a:ext cx="12527279" cy="64764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L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Asignación de experiencia (ART. 48)- Bienios</a:t>
            </a:r>
            <a:endParaRPr lang="es-CL" sz="2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/>
              <a:cs typeface="Segoe UI" panose="020B0502040204020203" pitchFamily="34" charset="0"/>
            </a:endParaRPr>
          </a:p>
        </p:txBody>
      </p:sp>
      <p:cxnSp>
        <p:nvCxnSpPr>
          <p:cNvPr id="29" name="Conector recto de flecha 28"/>
          <p:cNvCxnSpPr/>
          <p:nvPr/>
        </p:nvCxnSpPr>
        <p:spPr>
          <a:xfrm>
            <a:off x="5723452" y="3606180"/>
            <a:ext cx="865607" cy="11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ustomShape 1"/>
          <p:cNvSpPr/>
          <p:nvPr/>
        </p:nvSpPr>
        <p:spPr>
          <a:xfrm>
            <a:off x="147741" y="5527140"/>
            <a:ext cx="12191999" cy="4596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dirty="0" smtClean="0">
                <a:solidFill>
                  <a:srgbClr val="C00000"/>
                </a:solidFill>
                <a:latin typeface="Segoe UI" panose="020B0502040204020203"/>
                <a:ea typeface="Segoe UI" panose="020B0502040204020203"/>
              </a:rPr>
              <a:t>¿Y para docentes del sector particular subvencionado?</a:t>
            </a:r>
            <a:endParaRPr b="1" dirty="0">
              <a:solidFill>
                <a:srgbClr val="C00000"/>
              </a:solidFill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548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/>
          <p:nvPr/>
        </p:nvSpPr>
        <p:spPr>
          <a:xfrm>
            <a:off x="1730375" y="274638"/>
            <a:ext cx="87582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es-CL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2.- EL PROYECTO APROBADODO POR LA     </a:t>
            </a:r>
          </a:p>
          <a:p>
            <a:pPr>
              <a:defRPr/>
            </a:pPr>
            <a:r>
              <a:rPr lang="es-CL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NUEVA MAYORÍA </a:t>
            </a:r>
          </a:p>
        </p:txBody>
      </p:sp>
      <p:sp>
        <p:nvSpPr>
          <p:cNvPr id="15" name="2 Marcador de texto"/>
          <p:cNvSpPr txBox="1"/>
          <p:nvPr/>
        </p:nvSpPr>
        <p:spPr>
          <a:xfrm>
            <a:off x="2351089" y="1125539"/>
            <a:ext cx="4403725" cy="63817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s-CL" sz="2400" b="1" dirty="0">
              <a:solidFill>
                <a:schemeClr val="bg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684660" y="1706082"/>
            <a:ext cx="4679951" cy="3479509"/>
            <a:chOff x="6684660" y="1706082"/>
            <a:chExt cx="4679951" cy="3479509"/>
          </a:xfrm>
        </p:grpSpPr>
        <p:pic>
          <p:nvPicPr>
            <p:cNvPr id="16" name="Picture 2" descr="http://nandemoannaisyo.club/wp-content/uploads/2014/12/step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4660" y="1706082"/>
              <a:ext cx="3479510" cy="3479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23 Rectángulo redondeado"/>
            <p:cNvSpPr/>
            <p:nvPr/>
          </p:nvSpPr>
          <p:spPr>
            <a:xfrm>
              <a:off x="6975172" y="4647862"/>
              <a:ext cx="1223962" cy="358775"/>
            </a:xfrm>
            <a:prstGeom prst="round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L" dirty="0">
                  <a:solidFill>
                    <a:schemeClr val="tx1"/>
                  </a:solidFill>
                </a:rPr>
                <a:t>$</a:t>
              </a:r>
              <a:r>
                <a:rPr lang="es-CL" dirty="0" smtClean="0">
                  <a:solidFill>
                    <a:schemeClr val="tx1"/>
                  </a:solidFill>
                </a:rPr>
                <a:t>14.515</a:t>
              </a:r>
              <a:endParaRPr lang="es-CL" dirty="0">
                <a:solidFill>
                  <a:schemeClr val="tx1"/>
                </a:solidFill>
              </a:endParaRPr>
            </a:p>
          </p:txBody>
        </p:sp>
        <p:sp>
          <p:nvSpPr>
            <p:cNvPr id="18" name="24 Rectángulo redondeado"/>
            <p:cNvSpPr/>
            <p:nvPr/>
          </p:nvSpPr>
          <p:spPr>
            <a:xfrm>
              <a:off x="8283274" y="4287498"/>
              <a:ext cx="1584325" cy="360362"/>
            </a:xfrm>
            <a:prstGeom prst="round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L" dirty="0">
                  <a:solidFill>
                    <a:schemeClr val="tx1"/>
                  </a:solidFill>
                </a:rPr>
                <a:t>$</a:t>
              </a:r>
              <a:r>
                <a:rPr lang="es-CL" dirty="0" smtClean="0">
                  <a:solidFill>
                    <a:schemeClr val="tx1"/>
                  </a:solidFill>
                </a:rPr>
                <a:t>47.831</a:t>
              </a:r>
              <a:endParaRPr lang="es-CL" dirty="0">
                <a:solidFill>
                  <a:schemeClr val="tx1"/>
                </a:solidFill>
              </a:endParaRPr>
            </a:p>
          </p:txBody>
        </p:sp>
        <p:sp>
          <p:nvSpPr>
            <p:cNvPr id="19" name="25 Rectángulo redondeado"/>
            <p:cNvSpPr/>
            <p:nvPr/>
          </p:nvSpPr>
          <p:spPr>
            <a:xfrm>
              <a:off x="8842074" y="3842998"/>
              <a:ext cx="1584325" cy="360362"/>
            </a:xfrm>
            <a:prstGeom prst="round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L" dirty="0">
                  <a:solidFill>
                    <a:schemeClr val="tx1"/>
                  </a:solidFill>
                </a:rPr>
                <a:t>$</a:t>
              </a:r>
              <a:r>
                <a:rPr lang="es-CL" dirty="0" smtClean="0">
                  <a:solidFill>
                    <a:schemeClr val="tx1"/>
                  </a:solidFill>
                </a:rPr>
                <a:t>96.266</a:t>
              </a:r>
              <a:endParaRPr lang="es-CL" dirty="0">
                <a:solidFill>
                  <a:schemeClr val="tx1"/>
                </a:solidFill>
              </a:endParaRPr>
            </a:p>
          </p:txBody>
        </p:sp>
        <p:sp>
          <p:nvSpPr>
            <p:cNvPr id="20" name="26 Rectángulo redondeado"/>
            <p:cNvSpPr/>
            <p:nvPr/>
          </p:nvSpPr>
          <p:spPr>
            <a:xfrm>
              <a:off x="9421509" y="3411198"/>
              <a:ext cx="1582738" cy="360362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L" dirty="0">
                  <a:solidFill>
                    <a:schemeClr val="bg1"/>
                  </a:solidFill>
                </a:rPr>
                <a:t>$</a:t>
              </a:r>
              <a:r>
                <a:rPr lang="es-CL" dirty="0" smtClean="0">
                  <a:solidFill>
                    <a:schemeClr val="bg1"/>
                  </a:solidFill>
                </a:rPr>
                <a:t>360.892</a:t>
              </a:r>
              <a:endParaRPr lang="es-CL" dirty="0">
                <a:solidFill>
                  <a:schemeClr val="bg1"/>
                </a:solidFill>
              </a:endParaRPr>
            </a:p>
          </p:txBody>
        </p:sp>
        <p:sp>
          <p:nvSpPr>
            <p:cNvPr id="21" name="27 Rectángulo redondeado"/>
            <p:cNvSpPr/>
            <p:nvPr/>
          </p:nvSpPr>
          <p:spPr>
            <a:xfrm>
              <a:off x="9780286" y="2966698"/>
              <a:ext cx="1584325" cy="360362"/>
            </a:xfrm>
            <a:prstGeom prst="round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CL" dirty="0">
                  <a:solidFill>
                    <a:schemeClr val="bg1"/>
                  </a:solidFill>
                </a:rPr>
                <a:t>$</a:t>
              </a:r>
              <a:r>
                <a:rPr lang="es-CL" dirty="0" smtClean="0">
                  <a:solidFill>
                    <a:schemeClr val="bg1"/>
                  </a:solidFill>
                </a:rPr>
                <a:t>776.654</a:t>
              </a:r>
              <a:endParaRPr lang="es-CL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29 Rectángulo"/>
          <p:cNvSpPr/>
          <p:nvPr/>
        </p:nvSpPr>
        <p:spPr>
          <a:xfrm>
            <a:off x="7129015" y="5796633"/>
            <a:ext cx="1295400" cy="319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200" dirty="0">
              <a:solidFill>
                <a:schemeClr val="tx1"/>
              </a:solidFill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753035" y="2278732"/>
            <a:ext cx="58142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Componente de experiencia: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Restituye el monto que se había quitado a la asignación de experiencia</a:t>
            </a:r>
            <a:r>
              <a:rPr lang="es-E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E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59535"/>
              </p:ext>
            </p:extLst>
          </p:nvPr>
        </p:nvGraphicFramePr>
        <p:xfrm>
          <a:off x="7129015" y="5384548"/>
          <a:ext cx="4294188" cy="1280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Tramo </a:t>
                      </a:r>
                      <a:r>
                        <a:rPr lang="es-ES" sz="1800" baseline="0" dirty="0"/>
                        <a:t> avanzado</a:t>
                      </a:r>
                      <a:endParaRPr lang="es-ES_tradnl" sz="1800" dirty="0"/>
                    </a:p>
                  </a:txBody>
                  <a:tcPr marL="91453" marR="9145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Tramos</a:t>
                      </a:r>
                      <a:r>
                        <a:rPr lang="es-ES" sz="1800" baseline="0" dirty="0"/>
                        <a:t> Experto I</a:t>
                      </a:r>
                      <a:endParaRPr lang="es-ES_tradnl" sz="1800" dirty="0"/>
                    </a:p>
                  </a:txBody>
                  <a:tcPr marL="91453" marR="9145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800" dirty="0"/>
                        <a:t>Tramos </a:t>
                      </a:r>
                      <a:r>
                        <a:rPr lang="es-ES" sz="1800" baseline="0" dirty="0"/>
                        <a:t>Experto I</a:t>
                      </a:r>
                      <a:r>
                        <a:rPr lang="es-ES_tradnl" sz="1800" baseline="0" dirty="0"/>
                        <a:t>I</a:t>
                      </a:r>
                      <a:endParaRPr lang="es-ES_tradnl" sz="1800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/>
                        <a:t>$ </a:t>
                      </a:r>
                      <a:r>
                        <a:rPr lang="es-CL" sz="1800" b="1" dirty="0" smtClean="0"/>
                        <a:t>99.914</a:t>
                      </a:r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L" sz="1800" b="1" dirty="0"/>
                        <a:t>$ </a:t>
                      </a:r>
                      <a:r>
                        <a:rPr lang="es-CL" sz="1800" b="1" dirty="0" smtClean="0"/>
                        <a:t>138.769</a:t>
                      </a:r>
                      <a:endParaRPr lang="es-ES_tradn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3" marR="9145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CL" sz="1800" b="1" dirty="0"/>
                        <a:t>$ </a:t>
                      </a:r>
                      <a:r>
                        <a:rPr lang="es-CL" sz="1800" b="1" dirty="0" smtClean="0"/>
                        <a:t>210.929</a:t>
                      </a:r>
                      <a:endParaRPr lang="es-ES_tradnl" sz="1800" b="1" dirty="0"/>
                    </a:p>
                    <a:p>
                      <a:pPr algn="ctr"/>
                      <a:endParaRPr lang="es-ES_tradnl" sz="1800" b="1" dirty="0"/>
                    </a:p>
                  </a:txBody>
                  <a:tcPr marL="91453" marR="91453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12 Rectángulo"/>
          <p:cNvSpPr/>
          <p:nvPr/>
        </p:nvSpPr>
        <p:spPr>
          <a:xfrm>
            <a:off x="1774929" y="-2163"/>
            <a:ext cx="8937625" cy="1117884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/>
          </a:p>
        </p:txBody>
      </p:sp>
      <p:pic>
        <p:nvPicPr>
          <p:cNvPr id="25" name="37 Imagen" descr="educando para transformar en rojo (1)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4" y="274638"/>
            <a:ext cx="1560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36" y="188876"/>
            <a:ext cx="1011770" cy="818130"/>
          </a:xfrm>
          <a:prstGeom prst="rect">
            <a:avLst/>
          </a:prstGeom>
        </p:spPr>
      </p:pic>
      <p:sp>
        <p:nvSpPr>
          <p:cNvPr id="27" name="1 Título"/>
          <p:cNvSpPr txBox="1"/>
          <p:nvPr/>
        </p:nvSpPr>
        <p:spPr>
          <a:xfrm>
            <a:off x="1730375" y="26441"/>
            <a:ext cx="87582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SALARIO Y CARRERA DOCENTE</a:t>
            </a:r>
            <a:endParaRPr lang="es-CL" sz="3200" b="1" dirty="0">
              <a:solidFill>
                <a:schemeClr val="bg1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sp>
        <p:nvSpPr>
          <p:cNvPr id="28" name="CustomShape 2"/>
          <p:cNvSpPr/>
          <p:nvPr/>
        </p:nvSpPr>
        <p:spPr>
          <a:xfrm>
            <a:off x="-209005" y="1449359"/>
            <a:ext cx="12527279" cy="64764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defRPr/>
            </a:pPr>
            <a:r>
              <a:rPr lang="es-CL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/>
                <a:cs typeface="Segoe UI" panose="020B0502040204020203" pitchFamily="34" charset="0"/>
              </a:rPr>
              <a:t>     </a:t>
            </a:r>
            <a:r>
              <a:rPr lang="es-CL" sz="2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Asignación por Tramo de Desarrollo Profesional (ART. 49) </a:t>
            </a:r>
          </a:p>
        </p:txBody>
      </p:sp>
      <p:sp>
        <p:nvSpPr>
          <p:cNvPr id="4" name="Flecha doblada 3"/>
          <p:cNvSpPr/>
          <p:nvPr/>
        </p:nvSpPr>
        <p:spPr>
          <a:xfrm flipV="1">
            <a:off x="5508912" y="5557683"/>
            <a:ext cx="1411941" cy="704216"/>
          </a:xfrm>
          <a:prstGeom prst="ben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786264" y="3411198"/>
            <a:ext cx="58142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es-ES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Componente </a:t>
            </a:r>
            <a:r>
              <a:rPr lang="es-ES" b="1" u="sng" dirty="0">
                <a:latin typeface="Segoe UI" panose="020B0502040204020203" pitchFamily="34" charset="0"/>
                <a:cs typeface="Segoe UI" panose="020B0502040204020203" pitchFamily="34" charset="0"/>
              </a:rPr>
              <a:t>de progresión</a:t>
            </a:r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monto mensual dependiente del tramo y bienios de experiencia. Valor máximo para un contrato de 44 hrs y 15 bienios PROPORCIONAL A HORAS / BIENIO</a:t>
            </a:r>
          </a:p>
          <a:p>
            <a:pPr marL="285750" indent="-285750" algn="just">
              <a:buFontTx/>
              <a:buChar char="-"/>
              <a:defRPr/>
            </a:pPr>
            <a:endParaRPr lang="es-E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es-ES_tradn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53035" y="4878322"/>
            <a:ext cx="58142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es-ES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Componente </a:t>
            </a:r>
            <a:r>
              <a:rPr lang="es-ES" b="1" u="sng" dirty="0">
                <a:latin typeface="Segoe UI" panose="020B0502040204020203" pitchFamily="34" charset="0"/>
                <a:cs typeface="Segoe UI" panose="020B0502040204020203" pitchFamily="34" charset="0"/>
              </a:rPr>
              <a:t>fijo</a:t>
            </a:r>
            <a:r>
              <a:rPr lang="es-ES" b="1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quienes se encuentren en tramos </a:t>
            </a:r>
            <a:r>
              <a:rPr lang="es-ES" u="sng" dirty="0">
                <a:latin typeface="Segoe UI" panose="020B0502040204020203" pitchFamily="34" charset="0"/>
                <a:cs typeface="Segoe UI" panose="020B0502040204020203" pitchFamily="34" charset="0"/>
              </a:rPr>
              <a:t>avanzado, experto I y II. </a:t>
            </a: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 PROPORCIONAL A HORAS. </a:t>
            </a:r>
            <a:endParaRPr lang="es-ES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es-ES_tradn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938451" y="4688840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$22</a:t>
            </a:r>
            <a:endParaRPr lang="en-US" sz="14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9548675" y="4313790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72</a:t>
            </a:r>
            <a:endParaRPr lang="en-US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0126089" y="3895583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146</a:t>
            </a:r>
            <a:endParaRPr lang="en-US" sz="1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0779788" y="3448975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$547</a:t>
            </a:r>
            <a:endParaRPr lang="en-US" sz="1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1122766" y="2973328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1.177</a:t>
            </a:r>
            <a:endParaRPr lang="en-US" sz="14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7255801" y="6408364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2.271</a:t>
            </a:r>
            <a:endParaRPr lang="en-US" sz="14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8753037" y="6408364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3.154</a:t>
            </a:r>
            <a:endParaRPr lang="en-US" sz="14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088120" y="6397183"/>
            <a:ext cx="1172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$</a:t>
            </a:r>
            <a:r>
              <a:rPr lang="es-ES" sz="1400" dirty="0" smtClean="0"/>
              <a:t>4.794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296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 animBg="1"/>
      <p:bldP spid="29" grpId="0"/>
      <p:bldP spid="30" grpId="0"/>
      <p:bldP spid="5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Rectángulo"/>
          <p:cNvSpPr/>
          <p:nvPr/>
        </p:nvSpPr>
        <p:spPr>
          <a:xfrm>
            <a:off x="1774929" y="-2163"/>
            <a:ext cx="8937625" cy="1117884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/>
          </a:p>
        </p:txBody>
      </p:sp>
      <p:pic>
        <p:nvPicPr>
          <p:cNvPr id="5" name="37 Imagen" descr="educando para transformar en rojo (1)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4" y="274638"/>
            <a:ext cx="1560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636" y="188876"/>
            <a:ext cx="1011770" cy="818130"/>
          </a:xfrm>
          <a:prstGeom prst="rect">
            <a:avLst/>
          </a:prstGeom>
        </p:spPr>
      </p:pic>
      <p:sp>
        <p:nvSpPr>
          <p:cNvPr id="7" name="1 Título"/>
          <p:cNvSpPr txBox="1"/>
          <p:nvPr/>
        </p:nvSpPr>
        <p:spPr>
          <a:xfrm>
            <a:off x="1730375" y="26441"/>
            <a:ext cx="875823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SALARIO Y CARRERA DOCENTE</a:t>
            </a:r>
            <a:endParaRPr lang="es-CL" sz="3200" b="1" dirty="0">
              <a:solidFill>
                <a:schemeClr val="bg1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-209005" y="1449358"/>
            <a:ext cx="12527279" cy="867425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1260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L" sz="2400" b="1" dirty="0" smtClean="0">
                <a:solidFill>
                  <a:schemeClr val="bg1"/>
                </a:solidFill>
                <a:latin typeface="Segoe UI" panose="020B0502040204020203"/>
                <a:ea typeface="Segoe UI" panose="020B0502040204020203"/>
              </a:rPr>
              <a:t>Asignación de reconocimiento por Docencia en Establecimientos de Alta Concentración de Alumnos Prioritarios (ART. 50) (Ley 20.248) </a:t>
            </a:r>
            <a:endParaRPr lang="es-CL" sz="2400" b="1" dirty="0">
              <a:solidFill>
                <a:schemeClr val="bg1"/>
              </a:solidFill>
              <a:latin typeface="Segoe UI" panose="020B0502040204020203"/>
              <a:ea typeface="Segoe UI" panose="020B0502040204020203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58471" y="2596700"/>
            <a:ext cx="24427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1. Reemplaza</a:t>
            </a:r>
            <a:r>
              <a:rPr lang="es-CL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 a la Asignación de Desempeño en Condiciones Difíciles</a:t>
            </a:r>
            <a:endParaRPr lang="es-CL" dirty="0">
              <a:solidFill>
                <a:srgbClr val="000000"/>
              </a:solidFill>
              <a:latin typeface="Segoe UI" panose="020B0502040204020203"/>
              <a:ea typeface="Segoe UI" panose="020B0502040204020203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9552" y="3970751"/>
            <a:ext cx="3110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2. Individual </a:t>
            </a:r>
          </a:p>
          <a:p>
            <a:pPr algn="ctr">
              <a:lnSpc>
                <a:spcPct val="100000"/>
              </a:lnSpc>
            </a:pPr>
            <a:r>
              <a:rPr lang="es-CL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e</a:t>
            </a:r>
            <a:r>
              <a:rPr lang="es-CL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n función del tramo</a:t>
            </a:r>
            <a:endParaRPr lang="es-CL" dirty="0">
              <a:solidFill>
                <a:srgbClr val="000000"/>
              </a:solidFill>
              <a:latin typeface="Segoe UI" panose="020B0502040204020203"/>
              <a:ea typeface="Segoe UI" panose="020B0502040204020203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19552" y="4970372"/>
            <a:ext cx="31107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3. </a:t>
            </a:r>
            <a:r>
              <a:rPr lang="es-CL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Según % de concentración de 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“estudiantes </a:t>
            </a:r>
            <a:r>
              <a:rPr lang="es-CL" b="1" dirty="0" err="1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prioritari@s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”</a:t>
            </a:r>
          </a:p>
          <a:p>
            <a:pPr algn="ctr">
              <a:lnSpc>
                <a:spcPct val="100000"/>
              </a:lnSpc>
            </a:pPr>
            <a:r>
              <a:rPr lang="es-CL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Y 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TRAMO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688364" y="2617719"/>
            <a:ext cx="3110753" cy="923330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45- 60%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RURAL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10% asignación tramo</a:t>
            </a:r>
            <a:endParaRPr lang="es-CL" dirty="0">
              <a:solidFill>
                <a:srgbClr val="000000"/>
              </a:solidFill>
              <a:latin typeface="Segoe UI" panose="020B0502040204020203"/>
              <a:ea typeface="Segoe UI" panose="020B0502040204020203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452389" y="3797029"/>
            <a:ext cx="3110753" cy="1200329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60% o más</a:t>
            </a:r>
          </a:p>
          <a:p>
            <a:pPr algn="ctr">
              <a:lnSpc>
                <a:spcPct val="100000"/>
              </a:lnSpc>
            </a:pPr>
            <a:r>
              <a:rPr lang="es-CL" b="1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2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0% asignación tramo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$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1.103 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x hora</a:t>
            </a:r>
            <a:endParaRPr lang="es-CL" dirty="0">
              <a:solidFill>
                <a:srgbClr val="000000"/>
              </a:solidFill>
              <a:latin typeface="Segoe UI" panose="020B0502040204020203"/>
              <a:ea typeface="Segoe UI" panose="020B0502040204020203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384166" y="5253338"/>
            <a:ext cx="3527240" cy="1477328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80%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AVANZADO- EXPERTO I y II</a:t>
            </a:r>
          </a:p>
          <a:p>
            <a:pPr algn="ctr">
              <a:lnSpc>
                <a:spcPct val="100000"/>
              </a:lnSpc>
            </a:pPr>
            <a:r>
              <a:rPr lang="es-CL" b="1" dirty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2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0% asignación tramo</a:t>
            </a:r>
          </a:p>
          <a:p>
            <a:pPr algn="ctr">
              <a:lnSpc>
                <a:spcPct val="100000"/>
              </a:lnSpc>
            </a:pP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s-CL" b="1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$</a:t>
            </a:r>
            <a:r>
              <a:rPr lang="es-CL" b="1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2.616 </a:t>
            </a:r>
            <a:r>
              <a:rPr lang="es-CL" b="1" dirty="0" smtClean="0">
                <a:solidFill>
                  <a:srgbClr val="000000"/>
                </a:solidFill>
                <a:latin typeface="Segoe UI" panose="020B0502040204020203"/>
                <a:ea typeface="Segoe UI" panose="020B0502040204020203"/>
              </a:rPr>
              <a:t>x hora</a:t>
            </a:r>
            <a:endParaRPr lang="es-CL" dirty="0">
              <a:solidFill>
                <a:srgbClr val="000000"/>
              </a:solidFill>
              <a:latin typeface="Segoe UI" panose="020B0502040204020203"/>
              <a:ea typeface="Segoe UI" panose="020B0502040204020203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4114800" y="3079384"/>
            <a:ext cx="457200" cy="0"/>
          </a:xfrm>
          <a:prstGeom prst="straightConnector1">
            <a:avLst/>
          </a:prstGeom>
          <a:ln w="28575">
            <a:solidFill>
              <a:srgbClr val="99003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4114800" y="4397193"/>
            <a:ext cx="1994694" cy="4490"/>
          </a:xfrm>
          <a:prstGeom prst="straightConnector1">
            <a:avLst/>
          </a:prstGeom>
          <a:ln w="28575">
            <a:solidFill>
              <a:srgbClr val="99003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4114800" y="5992002"/>
            <a:ext cx="4074459" cy="0"/>
          </a:xfrm>
          <a:prstGeom prst="straightConnector1">
            <a:avLst/>
          </a:prstGeom>
          <a:ln w="28575">
            <a:solidFill>
              <a:srgbClr val="99003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114800" y="3079384"/>
            <a:ext cx="0" cy="2912618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850776" y="5253338"/>
            <a:ext cx="1264024" cy="0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315</Words>
  <Application>Microsoft Office PowerPoint</Application>
  <PresentationFormat>Panorámica</PresentationFormat>
  <Paragraphs>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Jorge</cp:lastModifiedBy>
  <cp:revision>19</cp:revision>
  <dcterms:created xsi:type="dcterms:W3CDTF">2020-07-30T05:11:11Z</dcterms:created>
  <dcterms:modified xsi:type="dcterms:W3CDTF">2020-07-31T15:12:32Z</dcterms:modified>
</cp:coreProperties>
</file>